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581" r:id="rId2"/>
    <p:sldId id="672" r:id="rId3"/>
    <p:sldId id="681" r:id="rId4"/>
    <p:sldId id="688" r:id="rId5"/>
    <p:sldId id="677" r:id="rId6"/>
    <p:sldId id="684" r:id="rId7"/>
    <p:sldId id="689" r:id="rId8"/>
    <p:sldId id="690"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377" autoAdjust="0"/>
    <p:restoredTop sz="73030" autoAdjust="0"/>
  </p:normalViewPr>
  <p:slideViewPr>
    <p:cSldViewPr>
      <p:cViewPr varScale="1">
        <p:scale>
          <a:sx n="132" d="100"/>
          <a:sy n="132" d="100"/>
        </p:scale>
        <p:origin x="376" y="168"/>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10/27/18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52915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637726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49019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754759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4.jp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Mark 2:23</a:t>
            </a:r>
            <a:r>
              <a:rPr lang="mr-IN" sz="4400" kern="0" dirty="0" smtClean="0">
                <a:solidFill>
                  <a:srgbClr val="FFFF00"/>
                </a:solidFill>
                <a:latin typeface="+mn-lt"/>
                <a:ea typeface="+mn-ea"/>
                <a:cs typeface="+mn-cs"/>
              </a:rPr>
              <a:t>–</a:t>
            </a:r>
            <a:r>
              <a:rPr lang="en-AU" sz="4400" kern="0" dirty="0" smtClean="0">
                <a:solidFill>
                  <a:srgbClr val="FFFF00"/>
                </a:solidFill>
                <a:latin typeface="+mn-lt"/>
                <a:ea typeface="+mn-ea"/>
                <a:cs typeface="+mn-cs"/>
              </a:rPr>
              <a:t> 3:6</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78793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700" b="1" baseline="30000" dirty="0">
                <a:solidFill>
                  <a:schemeClr val="bg1"/>
                </a:solidFill>
                <a:latin typeface="Times New Roman" charset="0"/>
                <a:ea typeface="Times New Roman" charset="0"/>
                <a:cs typeface="Times New Roman" charset="0"/>
              </a:rPr>
              <a:t>23 </a:t>
            </a:r>
            <a:r>
              <a:rPr lang="en-AU" sz="2700" dirty="0">
                <a:solidFill>
                  <a:schemeClr val="bg1"/>
                </a:solidFill>
                <a:latin typeface="Times New Roman" charset="0"/>
                <a:ea typeface="Times New Roman" charset="0"/>
                <a:cs typeface="Times New Roman" charset="0"/>
              </a:rPr>
              <a:t>One Sabbath he was going through the </a:t>
            </a:r>
            <a:r>
              <a:rPr lang="en-AU" sz="2700" dirty="0" err="1">
                <a:solidFill>
                  <a:schemeClr val="bg1"/>
                </a:solidFill>
                <a:latin typeface="Times New Roman" charset="0"/>
                <a:ea typeface="Times New Roman" charset="0"/>
                <a:cs typeface="Times New Roman" charset="0"/>
              </a:rPr>
              <a:t>grainfields</a:t>
            </a:r>
            <a:r>
              <a:rPr lang="en-AU" sz="2700" dirty="0">
                <a:solidFill>
                  <a:schemeClr val="bg1"/>
                </a:solidFill>
                <a:latin typeface="Times New Roman" charset="0"/>
                <a:ea typeface="Times New Roman" charset="0"/>
                <a:cs typeface="Times New Roman" charset="0"/>
              </a:rPr>
              <a:t>, and as they made their way, his disciples began to pluck heads of grain.  </a:t>
            </a:r>
            <a:r>
              <a:rPr lang="en-AU" sz="2700" b="1" baseline="30000" dirty="0">
                <a:solidFill>
                  <a:schemeClr val="bg1"/>
                </a:solidFill>
                <a:latin typeface="Times New Roman" charset="0"/>
                <a:ea typeface="Times New Roman" charset="0"/>
                <a:cs typeface="Times New Roman" charset="0"/>
              </a:rPr>
              <a:t>24 </a:t>
            </a:r>
            <a:r>
              <a:rPr lang="en-AU" sz="2700" dirty="0">
                <a:solidFill>
                  <a:schemeClr val="bg1"/>
                </a:solidFill>
                <a:latin typeface="Times New Roman" charset="0"/>
                <a:ea typeface="Times New Roman" charset="0"/>
                <a:cs typeface="Times New Roman" charset="0"/>
              </a:rPr>
              <a:t>And the Pharisees were saying to him, “Look, why are they doing what is not lawful on the Sabbath?”  </a:t>
            </a:r>
            <a:r>
              <a:rPr lang="en-AU" sz="2700" b="1" baseline="30000" dirty="0">
                <a:solidFill>
                  <a:schemeClr val="bg1"/>
                </a:solidFill>
                <a:latin typeface="Times New Roman" charset="0"/>
                <a:ea typeface="Times New Roman" charset="0"/>
                <a:cs typeface="Times New Roman" charset="0"/>
              </a:rPr>
              <a:t>25 </a:t>
            </a:r>
            <a:r>
              <a:rPr lang="en-AU" sz="2700" dirty="0">
                <a:solidFill>
                  <a:schemeClr val="bg1"/>
                </a:solidFill>
                <a:latin typeface="Times New Roman" charset="0"/>
                <a:ea typeface="Times New Roman" charset="0"/>
                <a:cs typeface="Times New Roman" charset="0"/>
              </a:rPr>
              <a:t>And he said to them, “Have you never read what David did, when he was in need and was hungry, he and those who were with him:  </a:t>
            </a:r>
            <a:r>
              <a:rPr lang="en-AU" sz="2700" b="1" baseline="30000" dirty="0">
                <a:solidFill>
                  <a:schemeClr val="bg1"/>
                </a:solidFill>
                <a:latin typeface="Times New Roman" charset="0"/>
                <a:ea typeface="Times New Roman" charset="0"/>
                <a:cs typeface="Times New Roman" charset="0"/>
              </a:rPr>
              <a:t>26 </a:t>
            </a:r>
            <a:r>
              <a:rPr lang="en-AU" sz="2700" dirty="0">
                <a:solidFill>
                  <a:schemeClr val="bg1"/>
                </a:solidFill>
                <a:latin typeface="Times New Roman" charset="0"/>
                <a:ea typeface="Times New Roman" charset="0"/>
                <a:cs typeface="Times New Roman" charset="0"/>
              </a:rPr>
              <a:t>how he entered the house of God, in the time of </a:t>
            </a:r>
            <a:r>
              <a:rPr lang="en-AU" sz="2700" dirty="0" err="1">
                <a:solidFill>
                  <a:schemeClr val="bg1"/>
                </a:solidFill>
                <a:latin typeface="Times New Roman" charset="0"/>
                <a:ea typeface="Times New Roman" charset="0"/>
                <a:cs typeface="Times New Roman" charset="0"/>
              </a:rPr>
              <a:t>Abiathar</a:t>
            </a:r>
            <a:r>
              <a:rPr lang="en-AU" sz="2700" dirty="0">
                <a:solidFill>
                  <a:schemeClr val="bg1"/>
                </a:solidFill>
                <a:latin typeface="Times New Roman" charset="0"/>
                <a:ea typeface="Times New Roman" charset="0"/>
                <a:cs typeface="Times New Roman" charset="0"/>
              </a:rPr>
              <a:t> the high priest, and ate the bread of the Presence, which it is not lawful for any but the priests to eat, and also gave it to those who were with him?”  </a:t>
            </a:r>
            <a:r>
              <a:rPr lang="en-AU" sz="2700" b="1" baseline="30000" dirty="0">
                <a:solidFill>
                  <a:schemeClr val="bg1"/>
                </a:solidFill>
                <a:latin typeface="Times New Roman" charset="0"/>
                <a:ea typeface="Times New Roman" charset="0"/>
                <a:cs typeface="Times New Roman" charset="0"/>
              </a:rPr>
              <a:t>27 </a:t>
            </a:r>
            <a:r>
              <a:rPr lang="en-AU" sz="2700" dirty="0">
                <a:solidFill>
                  <a:schemeClr val="bg1"/>
                </a:solidFill>
                <a:latin typeface="Times New Roman" charset="0"/>
                <a:ea typeface="Times New Roman" charset="0"/>
                <a:cs typeface="Times New Roman" charset="0"/>
              </a:rPr>
              <a:t>And he said to them, “The Sabbath was made for man, not man for the Sabbath.  </a:t>
            </a:r>
            <a:r>
              <a:rPr lang="en-AU" sz="2700" b="1" baseline="30000" dirty="0">
                <a:solidFill>
                  <a:schemeClr val="bg1"/>
                </a:solidFill>
                <a:latin typeface="Times New Roman" charset="0"/>
                <a:ea typeface="Times New Roman" charset="0"/>
                <a:cs typeface="Times New Roman" charset="0"/>
              </a:rPr>
              <a:t>28 </a:t>
            </a:r>
            <a:r>
              <a:rPr lang="en-AU" sz="2700" dirty="0">
                <a:solidFill>
                  <a:schemeClr val="bg1"/>
                </a:solidFill>
                <a:latin typeface="Times New Roman" charset="0"/>
                <a:ea typeface="Times New Roman" charset="0"/>
                <a:cs typeface="Times New Roman" charset="0"/>
              </a:rPr>
              <a:t>So the Son of Man is lord even of the Sabbath.”</a:t>
            </a:r>
            <a:r>
              <a:rPr lang="en-GB" sz="2700" dirty="0">
                <a:solidFill>
                  <a:schemeClr val="bg1"/>
                </a:solidFill>
                <a:latin typeface="Times New Roman" charset="0"/>
                <a:ea typeface="Times New Roman" charset="0"/>
                <a:cs typeface="Times New Roman" charset="0"/>
              </a:rPr>
              <a:t> </a:t>
            </a:r>
            <a:r>
              <a:rPr lang="en-AU" sz="2700" dirty="0" smtClean="0">
                <a:solidFill>
                  <a:schemeClr val="bg1"/>
                </a:solidFill>
                <a:latin typeface="Times New Roman" charset="0"/>
                <a:ea typeface="Times New Roman" charset="0"/>
                <a:cs typeface="Times New Roman" charset="0"/>
              </a:rPr>
              <a:t>  </a:t>
            </a:r>
            <a:endParaRPr lang="en-GB" sz="27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77417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4305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dirty="0">
                <a:solidFill>
                  <a:schemeClr val="bg1"/>
                </a:solidFill>
                <a:latin typeface="Times New Roman" charset="0"/>
                <a:ea typeface="Times New Roman" charset="0"/>
                <a:cs typeface="Times New Roman" charset="0"/>
              </a:rPr>
              <a:t>3 </a:t>
            </a:r>
            <a:r>
              <a:rPr lang="en-AU" sz="2800" dirty="0">
                <a:solidFill>
                  <a:schemeClr val="bg1"/>
                </a:solidFill>
                <a:latin typeface="Times New Roman" charset="0"/>
                <a:ea typeface="Times New Roman" charset="0"/>
                <a:cs typeface="Times New Roman" charset="0"/>
              </a:rPr>
              <a:t>Again he entered the synagogue, and a man was there with a withered hand.  </a:t>
            </a:r>
            <a:r>
              <a:rPr lang="en-AU" sz="2800" b="1" baseline="30000" dirty="0">
                <a:solidFill>
                  <a:schemeClr val="bg1"/>
                </a:solidFill>
                <a:latin typeface="Times New Roman" charset="0"/>
                <a:ea typeface="Times New Roman" charset="0"/>
                <a:cs typeface="Times New Roman" charset="0"/>
              </a:rPr>
              <a:t>2 </a:t>
            </a:r>
            <a:r>
              <a:rPr lang="en-AU" sz="2800" dirty="0">
                <a:solidFill>
                  <a:schemeClr val="bg1"/>
                </a:solidFill>
                <a:latin typeface="Times New Roman" charset="0"/>
                <a:ea typeface="Times New Roman" charset="0"/>
                <a:cs typeface="Times New Roman" charset="0"/>
              </a:rPr>
              <a:t>And they watched Jesus, to see whether he would heal him on the Sabbath, so that they might accuse him. </a:t>
            </a:r>
            <a:r>
              <a:rPr lang="en-AU" sz="2800" b="1" baseline="30000" dirty="0">
                <a:solidFill>
                  <a:schemeClr val="bg1"/>
                </a:solidFill>
                <a:latin typeface="Times New Roman" charset="0"/>
                <a:ea typeface="Times New Roman" charset="0"/>
                <a:cs typeface="Times New Roman" charset="0"/>
              </a:rPr>
              <a:t>3 </a:t>
            </a:r>
            <a:r>
              <a:rPr lang="en-AU" sz="2800" dirty="0">
                <a:solidFill>
                  <a:schemeClr val="bg1"/>
                </a:solidFill>
                <a:latin typeface="Times New Roman" charset="0"/>
                <a:ea typeface="Times New Roman" charset="0"/>
                <a:cs typeface="Times New Roman" charset="0"/>
              </a:rPr>
              <a:t>And he said to the man with the withered hand, “Come here.”  </a:t>
            </a:r>
            <a:r>
              <a:rPr lang="en-AU" sz="2800" b="1" baseline="30000" dirty="0">
                <a:solidFill>
                  <a:schemeClr val="bg1"/>
                </a:solidFill>
                <a:latin typeface="Times New Roman" charset="0"/>
                <a:ea typeface="Times New Roman" charset="0"/>
                <a:cs typeface="Times New Roman" charset="0"/>
              </a:rPr>
              <a:t>4 </a:t>
            </a:r>
            <a:r>
              <a:rPr lang="en-AU" sz="2800" dirty="0">
                <a:solidFill>
                  <a:schemeClr val="bg1"/>
                </a:solidFill>
                <a:latin typeface="Times New Roman" charset="0"/>
                <a:ea typeface="Times New Roman" charset="0"/>
                <a:cs typeface="Times New Roman" charset="0"/>
              </a:rPr>
              <a:t>And he said to them, “Is it lawful on the Sabbath to do good or to do harm, to save life or to kill?”  But they were silent.  </a:t>
            </a:r>
            <a:r>
              <a:rPr lang="en-AU" sz="2800" b="1" baseline="30000" dirty="0">
                <a:solidFill>
                  <a:schemeClr val="bg1"/>
                </a:solidFill>
                <a:latin typeface="Times New Roman" charset="0"/>
                <a:ea typeface="Times New Roman" charset="0"/>
                <a:cs typeface="Times New Roman" charset="0"/>
              </a:rPr>
              <a:t>5 </a:t>
            </a:r>
            <a:r>
              <a:rPr lang="en-AU" sz="2800" dirty="0">
                <a:solidFill>
                  <a:schemeClr val="bg1"/>
                </a:solidFill>
                <a:latin typeface="Times New Roman" charset="0"/>
                <a:ea typeface="Times New Roman" charset="0"/>
                <a:cs typeface="Times New Roman" charset="0"/>
              </a:rPr>
              <a:t>And he looked around at them with anger, grieved at their hardness of heart, and said to the man, “Stretch out your hand.”  He stretched it out, and his hand was restored.  </a:t>
            </a:r>
            <a:r>
              <a:rPr lang="en-AU" sz="2800" b="1" baseline="30000" dirty="0">
                <a:solidFill>
                  <a:schemeClr val="bg1"/>
                </a:solidFill>
                <a:latin typeface="Times New Roman" charset="0"/>
                <a:ea typeface="Times New Roman" charset="0"/>
                <a:cs typeface="Times New Roman" charset="0"/>
              </a:rPr>
              <a:t>6 </a:t>
            </a:r>
            <a:r>
              <a:rPr lang="en-AU" sz="2800" dirty="0">
                <a:solidFill>
                  <a:schemeClr val="bg1"/>
                </a:solidFill>
                <a:latin typeface="Times New Roman" charset="0"/>
                <a:ea typeface="Times New Roman" charset="0"/>
                <a:cs typeface="Times New Roman" charset="0"/>
              </a:rPr>
              <a:t>The Pharisees went out and immediately held counsel with the </a:t>
            </a:r>
            <a:r>
              <a:rPr lang="en-AU" sz="2800" dirty="0" err="1">
                <a:solidFill>
                  <a:schemeClr val="bg1"/>
                </a:solidFill>
                <a:latin typeface="Times New Roman" charset="0"/>
                <a:ea typeface="Times New Roman" charset="0"/>
                <a:cs typeface="Times New Roman" charset="0"/>
              </a:rPr>
              <a:t>Herodians</a:t>
            </a:r>
            <a:r>
              <a:rPr lang="en-AU" sz="2800" dirty="0">
                <a:solidFill>
                  <a:schemeClr val="bg1"/>
                </a:solidFill>
                <a:latin typeface="Times New Roman" charset="0"/>
                <a:ea typeface="Times New Roman" charset="0"/>
                <a:cs typeface="Times New Roman" charset="0"/>
              </a:rPr>
              <a:t> against him, how to destroy him.</a:t>
            </a:r>
            <a:r>
              <a:rPr lang="en-GB" sz="2800" dirty="0">
                <a:solidFill>
                  <a:schemeClr val="bg1"/>
                </a:solidFill>
                <a:latin typeface="Times New Roman" charset="0"/>
                <a:ea typeface="Times New Roman" charset="0"/>
                <a:cs typeface="Times New Roman" charset="0"/>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81528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atzav.com/wp-content/uploads/2016/08/ERU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912" y="-1"/>
            <a:ext cx="5334352" cy="329205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tps://assets.forwardcdn.com/images/cropped/eruv2-1467323022-2-1468340288-1488293038.jpg?14882930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2738" y="3145532"/>
            <a:ext cx="4001302" cy="256101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mage result for sydney eruv"/>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872" y="3404565"/>
            <a:ext cx="6404917" cy="220337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12064"/>
            <a:ext cx="3308363" cy="5715000"/>
          </a:xfrm>
          <a:prstGeom prst="rect">
            <a:avLst/>
          </a:prstGeom>
        </p:spPr>
      </p:pic>
      <p:sp>
        <p:nvSpPr>
          <p:cNvPr id="2" name="TextBox 1"/>
          <p:cNvSpPr txBox="1"/>
          <p:nvPr/>
        </p:nvSpPr>
        <p:spPr>
          <a:xfrm>
            <a:off x="552315" y="6008"/>
            <a:ext cx="2448272" cy="1077218"/>
          </a:xfrm>
          <a:prstGeom prst="rect">
            <a:avLst/>
          </a:prstGeom>
          <a:noFill/>
        </p:spPr>
        <p:txBody>
          <a:bodyPr wrap="square" rtlCol="0">
            <a:spAutoFit/>
          </a:bodyPr>
          <a:lstStyle/>
          <a:p>
            <a:r>
              <a:rPr lang="en-AU" sz="3200" b="1" u="sng" dirty="0" smtClean="0"/>
              <a:t>Sydney</a:t>
            </a:r>
          </a:p>
          <a:p>
            <a:r>
              <a:rPr lang="en-AU" sz="3200" b="1" u="sng" dirty="0" smtClean="0"/>
              <a:t>Eruv</a:t>
            </a:r>
            <a:endParaRPr lang="en-AU" sz="3200" b="1" u="sng" dirty="0"/>
          </a:p>
        </p:txBody>
      </p:sp>
    </p:spTree>
    <p:extLst>
      <p:ext uri="{BB962C8B-B14F-4D97-AF65-F5344CB8AC3E}">
        <p14:creationId xmlns:p14="http://schemas.microsoft.com/office/powerpoint/2010/main" val="12100725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284666"/>
            <a:ext cx="9121651" cy="1015663"/>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God created for 6 days, and on the 7th day </a:t>
            </a:r>
            <a:r>
              <a:rPr lang="en-US" sz="2000" dirty="0">
                <a:solidFill>
                  <a:schemeClr val="bg1"/>
                </a:solidFill>
                <a:latin typeface="Times New Roman" charset="0"/>
                <a:ea typeface="Times New Roman" charset="0"/>
                <a:cs typeface="Times New Roman" charset="0"/>
              </a:rPr>
              <a:t>He </a:t>
            </a:r>
            <a:r>
              <a:rPr lang="en-US" sz="2000" dirty="0" smtClean="0">
                <a:solidFill>
                  <a:schemeClr val="bg1"/>
                </a:solidFill>
                <a:latin typeface="Times New Roman" charset="0"/>
                <a:ea typeface="Times New Roman" charset="0"/>
                <a:cs typeface="Times New Roman" charset="0"/>
              </a:rPr>
              <a:t>rested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Resting </a:t>
            </a:r>
            <a:r>
              <a:rPr lang="en-US" sz="2000" dirty="0">
                <a:solidFill>
                  <a:schemeClr val="bg1"/>
                </a:solidFill>
                <a:latin typeface="Times New Roman" charset="0"/>
                <a:ea typeface="Times New Roman" charset="0"/>
                <a:cs typeface="Times New Roman" charset="0"/>
              </a:rPr>
              <a:t>on the 7</a:t>
            </a:r>
            <a:r>
              <a:rPr lang="en-US" sz="2000" baseline="30000" dirty="0">
                <a:solidFill>
                  <a:schemeClr val="bg1"/>
                </a:solidFill>
                <a:latin typeface="Times New Roman" charset="0"/>
                <a:ea typeface="Times New Roman" charset="0"/>
                <a:cs typeface="Times New Roman" charset="0"/>
              </a:rPr>
              <a:t>th</a:t>
            </a:r>
            <a:r>
              <a:rPr lang="en-US" sz="2000" dirty="0">
                <a:solidFill>
                  <a:schemeClr val="bg1"/>
                </a:solidFill>
                <a:latin typeface="Times New Roman" charset="0"/>
                <a:ea typeface="Times New Roman" charset="0"/>
                <a:cs typeface="Times New Roman" charset="0"/>
              </a:rPr>
              <a:t> day, was a sign that Israel were God’s </a:t>
            </a:r>
            <a:r>
              <a:rPr lang="en-US" sz="2000" dirty="0" smtClean="0">
                <a:solidFill>
                  <a:schemeClr val="bg1"/>
                </a:solidFill>
                <a:latin typeface="Times New Roman" charset="0"/>
                <a:ea typeface="Times New Roman" charset="0"/>
                <a:cs typeface="Times New Roman" charset="0"/>
              </a:rPr>
              <a:t>people</a:t>
            </a:r>
            <a:endParaRPr lang="en-US" sz="2000" dirty="0" smtClean="0">
              <a:solidFill>
                <a:schemeClr val="bg1"/>
              </a:solidFill>
              <a:latin typeface="Times New Roman" charset="0"/>
              <a:ea typeface="Times New Roman" charset="0"/>
              <a:cs typeface="Times New Roman" charset="0"/>
            </a:endParaRP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Bible doesn’t legislate what is/is not work.  Some examples are given.</a:t>
            </a:r>
            <a:endParaRPr lang="en-US" sz="2000" dirty="0" smtClean="0">
              <a:solidFill>
                <a:schemeClr val="bg1"/>
              </a:solidFill>
              <a:latin typeface="Times New Roman" charset="0"/>
              <a:ea typeface="Times New Roman" charset="0"/>
              <a:cs typeface="Times New Roman" charset="0"/>
            </a:endParaRPr>
          </a:p>
        </p:txBody>
      </p:sp>
      <p:sp>
        <p:nvSpPr>
          <p:cNvPr id="5" name="TextBox 4"/>
          <p:cNvSpPr txBox="1"/>
          <p:nvPr/>
        </p:nvSpPr>
        <p:spPr>
          <a:xfrm>
            <a:off x="0" y="0"/>
            <a:ext cx="8927593" cy="400110"/>
          </a:xfrm>
          <a:prstGeom prst="rect">
            <a:avLst/>
          </a:prstGeom>
          <a:noFill/>
        </p:spPr>
        <p:txBody>
          <a:bodyPr wrap="square" rtlCol="0">
            <a:spAutoFit/>
          </a:bodyPr>
          <a:lstStyle/>
          <a:p>
            <a:pPr algn="ctr"/>
            <a:r>
              <a:rPr lang="en-AU" sz="2000" b="1" dirty="0" smtClean="0">
                <a:solidFill>
                  <a:srgbClr val="FFFF00"/>
                </a:solidFill>
                <a:latin typeface="Times New Roman" charset="0"/>
                <a:ea typeface="Times New Roman" charset="0"/>
                <a:cs typeface="Times New Roman" charset="0"/>
              </a:rPr>
              <a:t>The Sabbath Day </a:t>
            </a:r>
            <a:r>
              <a:rPr lang="mr-IN" sz="2000" b="1" dirty="0" smtClean="0">
                <a:solidFill>
                  <a:srgbClr val="FFFF00"/>
                </a:solidFill>
                <a:latin typeface="Times New Roman" charset="0"/>
                <a:ea typeface="Times New Roman" charset="0"/>
                <a:cs typeface="Times New Roman" charset="0"/>
              </a:rPr>
              <a:t>–</a:t>
            </a:r>
            <a:r>
              <a:rPr lang="en-AU" sz="2000" b="1" dirty="0" smtClean="0">
                <a:solidFill>
                  <a:srgbClr val="FFFF00"/>
                </a:solidFill>
                <a:latin typeface="Times New Roman" charset="0"/>
                <a:ea typeface="Times New Roman" charset="0"/>
                <a:cs typeface="Times New Roman" charset="0"/>
              </a:rPr>
              <a:t> To be Holy </a:t>
            </a:r>
            <a:r>
              <a:rPr lang="mr-IN" sz="2000" b="1" dirty="0" smtClean="0">
                <a:solidFill>
                  <a:srgbClr val="FFFF00"/>
                </a:solidFill>
                <a:latin typeface="Times New Roman" charset="0"/>
                <a:ea typeface="Times New Roman" charset="0"/>
                <a:cs typeface="Times New Roman" charset="0"/>
              </a:rPr>
              <a:t>–</a:t>
            </a:r>
            <a:r>
              <a:rPr lang="en-AU" sz="2000" b="1" dirty="0" smtClean="0">
                <a:solidFill>
                  <a:srgbClr val="FFFF00"/>
                </a:solidFill>
                <a:latin typeface="Times New Roman" charset="0"/>
                <a:ea typeface="Times New Roman" charset="0"/>
                <a:cs typeface="Times New Roman" charset="0"/>
              </a:rPr>
              <a:t> A Day of Rest</a:t>
            </a:r>
            <a:endParaRPr lang="en-AU" sz="2000" dirty="0">
              <a:solidFill>
                <a:srgbClr val="FFFF00"/>
              </a:solidFill>
              <a:latin typeface="Times New Roman" charset="0"/>
              <a:ea typeface="Times New Roman" charset="0"/>
              <a:cs typeface="Times New Roman" charset="0"/>
            </a:endParaRPr>
          </a:p>
        </p:txBody>
      </p:sp>
      <p:sp>
        <p:nvSpPr>
          <p:cNvPr id="6" name="TextBox 5"/>
          <p:cNvSpPr txBox="1"/>
          <p:nvPr/>
        </p:nvSpPr>
        <p:spPr>
          <a:xfrm>
            <a:off x="674443" y="1274471"/>
            <a:ext cx="3312368" cy="1015663"/>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Ploughing and Harvest</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Kindle the home fire (domestic duties?)</a:t>
            </a:r>
            <a:endParaRPr lang="en-US" sz="2000" dirty="0" smtClean="0">
              <a:solidFill>
                <a:schemeClr val="bg1"/>
              </a:solidFill>
              <a:latin typeface="Times New Roman" charset="0"/>
              <a:ea typeface="Times New Roman" charset="0"/>
              <a:cs typeface="Times New Roman" charset="0"/>
            </a:endParaRPr>
          </a:p>
        </p:txBody>
      </p:sp>
      <p:sp>
        <p:nvSpPr>
          <p:cNvPr id="7" name="TextBox 6"/>
          <p:cNvSpPr txBox="1"/>
          <p:nvPr/>
        </p:nvSpPr>
        <p:spPr>
          <a:xfrm>
            <a:off x="4224371" y="1274471"/>
            <a:ext cx="3312368" cy="1015663"/>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Trading (buying/selling)</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Transportation of goods</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Gathering sticks (for work)</a:t>
            </a:r>
          </a:p>
        </p:txBody>
      </p:sp>
    </p:spTree>
    <p:extLst>
      <p:ext uri="{BB962C8B-B14F-4D97-AF65-F5344CB8AC3E}">
        <p14:creationId xmlns:p14="http://schemas.microsoft.com/office/powerpoint/2010/main" val="203916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6" grpId="0" uiExpand="1" build="p"/>
      <p:bldP spid="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32311"/>
          </a:xfrm>
          <a:prstGeom prst="rect">
            <a:avLst/>
          </a:prstGeom>
          <a:noFill/>
          <a:ln w="9525">
            <a:noFill/>
            <a:miter lim="800000"/>
            <a:headEnd/>
            <a:tailEnd/>
          </a:ln>
        </p:spPr>
        <p:txBody>
          <a:bodyPr wrap="square">
            <a:prstTxWarp prst="textNoShape">
              <a:avLst/>
            </a:prstTxWarp>
            <a:spAutoFit/>
          </a:bodyPr>
          <a:lstStyle/>
          <a:p>
            <a:pPr>
              <a:spcAft>
                <a:spcPts val="0"/>
              </a:spcAft>
            </a:pPr>
            <a:r>
              <a:rPr lang="en-AU" sz="2200" dirty="0">
                <a:solidFill>
                  <a:schemeClr val="bg1"/>
                </a:solidFill>
                <a:latin typeface="Comic Sans MS" charset="0"/>
                <a:ea typeface="Arial" charset="0"/>
              </a:rPr>
              <a:t>	</a:t>
            </a:r>
            <a:r>
              <a:rPr lang="en-AU" sz="2400" baseline="30000" dirty="0">
                <a:solidFill>
                  <a:schemeClr val="bg1"/>
                </a:solidFill>
                <a:latin typeface="Comic Sans MS" charset="0"/>
                <a:ea typeface="Arial" charset="0"/>
              </a:rPr>
              <a:t>Exodus 31:  </a:t>
            </a:r>
            <a:r>
              <a:rPr lang="en-AU" sz="2400" b="1" baseline="30000" dirty="0" smtClean="0">
                <a:solidFill>
                  <a:schemeClr val="bg1"/>
                </a:solidFill>
                <a:latin typeface="Comic Sans MS" charset="0"/>
                <a:ea typeface="Arial" charset="0"/>
              </a:rPr>
              <a:t>12</a:t>
            </a:r>
            <a:r>
              <a:rPr lang="en-AU" sz="2400" b="1" baseline="30000" dirty="0">
                <a:solidFill>
                  <a:schemeClr val="bg1"/>
                </a:solidFill>
                <a:latin typeface="Comic Sans MS" charset="0"/>
                <a:ea typeface="Arial" charset="0"/>
              </a:rPr>
              <a:t> </a:t>
            </a:r>
            <a:r>
              <a:rPr lang="en-AU" sz="2400" dirty="0">
                <a:solidFill>
                  <a:schemeClr val="bg1"/>
                </a:solidFill>
                <a:latin typeface="Comic Sans MS" charset="0"/>
                <a:ea typeface="Arial" charset="0"/>
              </a:rPr>
              <a:t>And </a:t>
            </a:r>
            <a:r>
              <a:rPr lang="en-AU" sz="2400" cap="small" dirty="0">
                <a:solidFill>
                  <a:schemeClr val="bg1"/>
                </a:solidFill>
                <a:latin typeface="Comic Sans MS" charset="0"/>
                <a:ea typeface="Arial" charset="0"/>
              </a:rPr>
              <a:t>YHWH</a:t>
            </a:r>
            <a:r>
              <a:rPr lang="en-AU" sz="2400" dirty="0">
                <a:solidFill>
                  <a:schemeClr val="bg1"/>
                </a:solidFill>
                <a:latin typeface="Comic Sans MS" charset="0"/>
                <a:ea typeface="Arial" charset="0"/>
              </a:rPr>
              <a:t> said to Moses, </a:t>
            </a:r>
            <a:r>
              <a:rPr lang="en-AU" sz="2400" b="1" baseline="30000" dirty="0">
                <a:solidFill>
                  <a:schemeClr val="bg1"/>
                </a:solidFill>
                <a:latin typeface="Comic Sans MS" charset="0"/>
                <a:ea typeface="Arial" charset="0"/>
              </a:rPr>
              <a:t>13 </a:t>
            </a:r>
            <a:r>
              <a:rPr lang="en-AU" sz="2400" dirty="0">
                <a:solidFill>
                  <a:schemeClr val="bg1"/>
                </a:solidFill>
                <a:latin typeface="Comic Sans MS" charset="0"/>
                <a:ea typeface="Arial" charset="0"/>
              </a:rPr>
              <a:t>“You are to speak to the people of Israel and say, ‘</a:t>
            </a:r>
            <a:r>
              <a:rPr lang="en-AU" sz="2400" b="1" dirty="0">
                <a:solidFill>
                  <a:schemeClr val="bg1"/>
                </a:solidFill>
                <a:latin typeface="Comic Sans MS" charset="0"/>
                <a:ea typeface="Arial" charset="0"/>
              </a:rPr>
              <a:t>Above all</a:t>
            </a:r>
            <a:r>
              <a:rPr lang="en-AU" sz="2400" dirty="0">
                <a:solidFill>
                  <a:schemeClr val="bg1"/>
                </a:solidFill>
                <a:latin typeface="Comic Sans MS" charset="0"/>
                <a:ea typeface="Arial" charset="0"/>
              </a:rPr>
              <a:t> you shall keep my Sabbaths, for this is a sign between me and you throughout your generations, </a:t>
            </a:r>
            <a:r>
              <a:rPr lang="en-AU" sz="2400" b="1" dirty="0">
                <a:solidFill>
                  <a:schemeClr val="bg1"/>
                </a:solidFill>
                <a:latin typeface="Comic Sans MS" charset="0"/>
                <a:ea typeface="Arial" charset="0"/>
              </a:rPr>
              <a:t>that you may know that I, YHWH, </a:t>
            </a:r>
            <a:r>
              <a:rPr lang="en-AU" sz="2400" b="1" u="sng" dirty="0">
                <a:solidFill>
                  <a:schemeClr val="bg1"/>
                </a:solidFill>
                <a:latin typeface="Comic Sans MS" charset="0"/>
                <a:ea typeface="Arial" charset="0"/>
              </a:rPr>
              <a:t>sanctify you</a:t>
            </a:r>
            <a:r>
              <a:rPr lang="en-AU" sz="2400" b="1" dirty="0">
                <a:solidFill>
                  <a:schemeClr val="bg1"/>
                </a:solidFill>
                <a:latin typeface="Comic Sans MS" charset="0"/>
                <a:ea typeface="Arial" charset="0"/>
              </a:rPr>
              <a:t>.</a:t>
            </a:r>
            <a:r>
              <a:rPr lang="en-AU" sz="2400" dirty="0">
                <a:solidFill>
                  <a:schemeClr val="bg1"/>
                </a:solidFill>
                <a:latin typeface="Comic Sans MS" charset="0"/>
                <a:ea typeface="Arial" charset="0"/>
              </a:rPr>
              <a:t>  </a:t>
            </a:r>
            <a:r>
              <a:rPr lang="en-AU" sz="2400" b="1" baseline="30000" dirty="0">
                <a:solidFill>
                  <a:schemeClr val="bg1"/>
                </a:solidFill>
                <a:latin typeface="Comic Sans MS" charset="0"/>
                <a:ea typeface="Arial" charset="0"/>
              </a:rPr>
              <a:t>14 </a:t>
            </a:r>
            <a:r>
              <a:rPr lang="en-AU" sz="2400" dirty="0">
                <a:solidFill>
                  <a:schemeClr val="bg1"/>
                </a:solidFill>
                <a:latin typeface="Comic Sans MS" charset="0"/>
                <a:ea typeface="Arial" charset="0"/>
              </a:rPr>
              <a:t>You shall keep the Sabbath, because it is holy for you.  Everyone who profanes it shall be put to death.  Whoever does any work on it, that soul shall be cut off from among his people.  </a:t>
            </a:r>
            <a:r>
              <a:rPr lang="en-AU" sz="2400" b="1" baseline="30000" dirty="0">
                <a:solidFill>
                  <a:schemeClr val="bg1"/>
                </a:solidFill>
                <a:latin typeface="Comic Sans MS" charset="0"/>
                <a:ea typeface="Arial" charset="0"/>
              </a:rPr>
              <a:t>15 </a:t>
            </a:r>
            <a:r>
              <a:rPr lang="en-AU" sz="2400" dirty="0">
                <a:solidFill>
                  <a:schemeClr val="bg1"/>
                </a:solidFill>
                <a:latin typeface="Comic Sans MS" charset="0"/>
                <a:ea typeface="Arial" charset="0"/>
              </a:rPr>
              <a:t>Six days, shall work be done, but the seventh day is a Sabbath of solemn rest, holy to YHWH.  Whoever does any work on the Sabbath day shall be put to death.  </a:t>
            </a:r>
            <a:r>
              <a:rPr lang="en-AU" sz="2400" b="1" baseline="30000" dirty="0">
                <a:solidFill>
                  <a:schemeClr val="bg1"/>
                </a:solidFill>
                <a:latin typeface="Comic Sans MS" charset="0"/>
                <a:ea typeface="Arial" charset="0"/>
              </a:rPr>
              <a:t>16 </a:t>
            </a:r>
            <a:r>
              <a:rPr lang="en-AU" sz="2400" dirty="0">
                <a:solidFill>
                  <a:schemeClr val="bg1"/>
                </a:solidFill>
                <a:latin typeface="Comic Sans MS" charset="0"/>
                <a:ea typeface="Arial" charset="0"/>
              </a:rPr>
              <a:t>Therefore the people of Israel shall keep the Sabbath, observing the Sabbath throughout their generations, as a covenant </a:t>
            </a:r>
            <a:r>
              <a:rPr lang="en-AU" sz="2400" b="1" u="sng" dirty="0">
                <a:solidFill>
                  <a:schemeClr val="bg1"/>
                </a:solidFill>
                <a:latin typeface="Comic Sans MS" charset="0"/>
                <a:ea typeface="Arial" charset="0"/>
              </a:rPr>
              <a:t>forever</a:t>
            </a:r>
            <a:r>
              <a:rPr lang="en-AU" sz="2400" dirty="0">
                <a:solidFill>
                  <a:schemeClr val="bg1"/>
                </a:solidFill>
                <a:latin typeface="Comic Sans MS" charset="0"/>
                <a:ea typeface="Arial" charset="0"/>
              </a:rPr>
              <a:t>.  </a:t>
            </a:r>
            <a:r>
              <a:rPr lang="en-AU" sz="2400" b="1" baseline="30000" dirty="0">
                <a:solidFill>
                  <a:schemeClr val="bg1"/>
                </a:solidFill>
                <a:latin typeface="Comic Sans MS" charset="0"/>
                <a:ea typeface="Arial" charset="0"/>
              </a:rPr>
              <a:t>17 </a:t>
            </a:r>
            <a:r>
              <a:rPr lang="en-AU" sz="2400" dirty="0">
                <a:solidFill>
                  <a:schemeClr val="bg1"/>
                </a:solidFill>
                <a:latin typeface="Comic Sans MS" charset="0"/>
                <a:ea typeface="Arial" charset="0"/>
              </a:rPr>
              <a:t>It is a sign forever between me and the people of Israel that in six days YHWH made heaven and earth, and on the seventh day he rested and was refreshed.’ ” </a:t>
            </a:r>
            <a:endParaRPr lang="en-GB" sz="2400" dirty="0">
              <a:solidFill>
                <a:schemeClr val="bg1"/>
              </a:solidFill>
              <a:effectLst/>
              <a:latin typeface="Times New Roman" charset="0"/>
              <a:ea typeface="Arial" charset="0"/>
            </a:endParaRPr>
          </a:p>
        </p:txBody>
      </p:sp>
    </p:spTree>
    <p:extLst>
      <p:ext uri="{BB962C8B-B14F-4D97-AF65-F5344CB8AC3E}">
        <p14:creationId xmlns:p14="http://schemas.microsoft.com/office/powerpoint/2010/main" val="1513013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284666"/>
            <a:ext cx="9121651" cy="163121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God created for 6 days, and on the 7th day </a:t>
            </a:r>
            <a:r>
              <a:rPr lang="en-US" sz="2000" dirty="0">
                <a:solidFill>
                  <a:schemeClr val="bg1"/>
                </a:solidFill>
                <a:latin typeface="Times New Roman" charset="0"/>
                <a:ea typeface="Times New Roman" charset="0"/>
                <a:cs typeface="Times New Roman" charset="0"/>
              </a:rPr>
              <a:t>He </a:t>
            </a:r>
            <a:r>
              <a:rPr lang="en-US" sz="2000" dirty="0" smtClean="0">
                <a:solidFill>
                  <a:schemeClr val="bg1"/>
                </a:solidFill>
                <a:latin typeface="Times New Roman" charset="0"/>
                <a:ea typeface="Times New Roman" charset="0"/>
                <a:cs typeface="Times New Roman" charset="0"/>
              </a:rPr>
              <a:t>rested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Resting </a:t>
            </a:r>
            <a:r>
              <a:rPr lang="en-US" sz="2000" dirty="0">
                <a:solidFill>
                  <a:schemeClr val="bg1"/>
                </a:solidFill>
                <a:latin typeface="Times New Roman" charset="0"/>
                <a:ea typeface="Times New Roman" charset="0"/>
                <a:cs typeface="Times New Roman" charset="0"/>
              </a:rPr>
              <a:t>on the 7</a:t>
            </a:r>
            <a:r>
              <a:rPr lang="en-US" sz="2000" baseline="30000" dirty="0">
                <a:solidFill>
                  <a:schemeClr val="bg1"/>
                </a:solidFill>
                <a:latin typeface="Times New Roman" charset="0"/>
                <a:ea typeface="Times New Roman" charset="0"/>
                <a:cs typeface="Times New Roman" charset="0"/>
              </a:rPr>
              <a:t>th</a:t>
            </a:r>
            <a:r>
              <a:rPr lang="en-US" sz="2000" dirty="0">
                <a:solidFill>
                  <a:schemeClr val="bg1"/>
                </a:solidFill>
                <a:latin typeface="Times New Roman" charset="0"/>
                <a:ea typeface="Times New Roman" charset="0"/>
                <a:cs typeface="Times New Roman" charset="0"/>
              </a:rPr>
              <a:t> day, was a sign that Israel were God’s </a:t>
            </a:r>
            <a:r>
              <a:rPr lang="en-US" sz="2000" dirty="0" smtClean="0">
                <a:solidFill>
                  <a:schemeClr val="bg1"/>
                </a:solidFill>
                <a:latin typeface="Times New Roman" charset="0"/>
                <a:ea typeface="Times New Roman" charset="0"/>
                <a:cs typeface="Times New Roman" charset="0"/>
              </a:rPr>
              <a:t>people</a:t>
            </a:r>
            <a:endParaRPr lang="en-US" sz="2000" dirty="0" smtClean="0">
              <a:solidFill>
                <a:schemeClr val="bg1"/>
              </a:solidFill>
              <a:latin typeface="Times New Roman" charset="0"/>
              <a:ea typeface="Times New Roman" charset="0"/>
              <a:cs typeface="Times New Roman" charset="0"/>
            </a:endParaRP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Bible doesn’t legislate what is/is not work.  Examples given:</a:t>
            </a:r>
            <a:br>
              <a:rPr lang="en-US" sz="2000" dirty="0" smtClean="0">
                <a:solidFill>
                  <a:schemeClr val="bg1"/>
                </a:solidFill>
                <a:latin typeface="Times New Roman" charset="0"/>
                <a:ea typeface="Times New Roman" charset="0"/>
                <a:cs typeface="Times New Roman" charset="0"/>
              </a:rPr>
            </a:br>
            <a:r>
              <a:rPr lang="en-US" sz="2000" dirty="0" smtClean="0">
                <a:solidFill>
                  <a:schemeClr val="bg1"/>
                </a:solidFill>
                <a:latin typeface="Times New Roman" charset="0"/>
                <a:ea typeface="Times New Roman" charset="0"/>
                <a:cs typeface="Times New Roman" charset="0"/>
              </a:rPr>
              <a:t> (Farming;  </a:t>
            </a:r>
            <a:r>
              <a:rPr lang="en-US" sz="2000" dirty="0" err="1" smtClean="0">
                <a:solidFill>
                  <a:schemeClr val="bg1"/>
                </a:solidFill>
                <a:latin typeface="Times New Roman" charset="0"/>
                <a:ea typeface="Times New Roman" charset="0"/>
                <a:cs typeface="Times New Roman" charset="0"/>
              </a:rPr>
              <a:t>Labouring</a:t>
            </a:r>
            <a:r>
              <a:rPr lang="en-US" sz="2000" dirty="0" smtClean="0">
                <a:solidFill>
                  <a:schemeClr val="bg1"/>
                </a:solidFill>
                <a:latin typeface="Times New Roman" charset="0"/>
                <a:ea typeface="Times New Roman" charset="0"/>
                <a:cs typeface="Times New Roman" charset="0"/>
              </a:rPr>
              <a:t>;  trading;  transporting goods;  domestic work)</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 sign for Israel, that they would know that God sanctifies them.</a:t>
            </a:r>
          </a:p>
        </p:txBody>
      </p:sp>
      <p:sp>
        <p:nvSpPr>
          <p:cNvPr id="5" name="TextBox 4"/>
          <p:cNvSpPr txBox="1"/>
          <p:nvPr/>
        </p:nvSpPr>
        <p:spPr>
          <a:xfrm>
            <a:off x="0" y="0"/>
            <a:ext cx="8927593" cy="400110"/>
          </a:xfrm>
          <a:prstGeom prst="rect">
            <a:avLst/>
          </a:prstGeom>
          <a:noFill/>
        </p:spPr>
        <p:txBody>
          <a:bodyPr wrap="square" rtlCol="0">
            <a:spAutoFit/>
          </a:bodyPr>
          <a:lstStyle/>
          <a:p>
            <a:pPr algn="ctr"/>
            <a:r>
              <a:rPr lang="en-AU" sz="2000" b="1" dirty="0" smtClean="0">
                <a:solidFill>
                  <a:srgbClr val="FFFF00"/>
                </a:solidFill>
                <a:latin typeface="Times New Roman" charset="0"/>
                <a:ea typeface="Times New Roman" charset="0"/>
                <a:cs typeface="Times New Roman" charset="0"/>
              </a:rPr>
              <a:t>The Sabbath Day </a:t>
            </a:r>
            <a:r>
              <a:rPr lang="mr-IN" sz="2000" b="1" dirty="0" smtClean="0">
                <a:solidFill>
                  <a:srgbClr val="FFFF00"/>
                </a:solidFill>
                <a:latin typeface="Times New Roman" charset="0"/>
                <a:ea typeface="Times New Roman" charset="0"/>
                <a:cs typeface="Times New Roman" charset="0"/>
              </a:rPr>
              <a:t>–</a:t>
            </a:r>
            <a:r>
              <a:rPr lang="en-AU" sz="2000" b="1" dirty="0" smtClean="0">
                <a:solidFill>
                  <a:srgbClr val="FFFF00"/>
                </a:solidFill>
                <a:latin typeface="Times New Roman" charset="0"/>
                <a:ea typeface="Times New Roman" charset="0"/>
                <a:cs typeface="Times New Roman" charset="0"/>
              </a:rPr>
              <a:t> To be Holy </a:t>
            </a:r>
            <a:r>
              <a:rPr lang="mr-IN" sz="2000" b="1" dirty="0" smtClean="0">
                <a:solidFill>
                  <a:srgbClr val="FFFF00"/>
                </a:solidFill>
                <a:latin typeface="Times New Roman" charset="0"/>
                <a:ea typeface="Times New Roman" charset="0"/>
                <a:cs typeface="Times New Roman" charset="0"/>
              </a:rPr>
              <a:t>–</a:t>
            </a:r>
            <a:r>
              <a:rPr lang="en-AU" sz="2000" b="1" dirty="0" smtClean="0">
                <a:solidFill>
                  <a:srgbClr val="FFFF00"/>
                </a:solidFill>
                <a:latin typeface="Times New Roman" charset="0"/>
                <a:ea typeface="Times New Roman" charset="0"/>
                <a:cs typeface="Times New Roman" charset="0"/>
              </a:rPr>
              <a:t> A Day of Rest</a:t>
            </a:r>
            <a:endParaRPr lang="en-AU" sz="2000" dirty="0">
              <a:solidFill>
                <a:srgbClr val="FFFF00"/>
              </a:solidFill>
              <a:latin typeface="Times New Roman" charset="0"/>
              <a:ea typeface="Times New Roman" charset="0"/>
              <a:cs typeface="Times New Roman" charset="0"/>
            </a:endParaRPr>
          </a:p>
        </p:txBody>
      </p:sp>
      <p:sp>
        <p:nvSpPr>
          <p:cNvPr id="10" name="TextBox 9"/>
          <p:cNvSpPr txBox="1"/>
          <p:nvPr/>
        </p:nvSpPr>
        <p:spPr>
          <a:xfrm>
            <a:off x="0" y="1849388"/>
            <a:ext cx="8927593"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Where is the line between work &amp; play </a:t>
            </a:r>
            <a:r>
              <a:rPr lang="mr-IN" sz="2000" dirty="0" smtClean="0">
                <a:solidFill>
                  <a:srgbClr val="FFFF00"/>
                </a:solidFill>
                <a:latin typeface="Times New Roman" charset="0"/>
                <a:ea typeface="Times New Roman" charset="0"/>
                <a:cs typeface="Times New Roman" charset="0"/>
              </a:rPr>
              <a:t>–</a:t>
            </a:r>
            <a:r>
              <a:rPr lang="en-US" sz="2000" dirty="0" smtClean="0">
                <a:solidFill>
                  <a:srgbClr val="FFFF00"/>
                </a:solidFill>
                <a:latin typeface="Times New Roman" charset="0"/>
                <a:ea typeface="Times New Roman" charset="0"/>
                <a:cs typeface="Times New Roman" charset="0"/>
              </a:rPr>
              <a:t> vocation &amp; recreation</a:t>
            </a:r>
            <a:endParaRPr lang="en-AU" sz="2000" dirty="0">
              <a:solidFill>
                <a:srgbClr val="FFFF00"/>
              </a:solidFill>
              <a:latin typeface="Times New Roman" charset="0"/>
              <a:ea typeface="Times New Roman" charset="0"/>
              <a:cs typeface="Times New Roman" charset="0"/>
            </a:endParaRPr>
          </a:p>
        </p:txBody>
      </p:sp>
      <p:sp>
        <p:nvSpPr>
          <p:cNvPr id="12" name="TextBox 11"/>
          <p:cNvSpPr txBox="1"/>
          <p:nvPr/>
        </p:nvSpPr>
        <p:spPr>
          <a:xfrm>
            <a:off x="22349" y="2164046"/>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old religious legalism needs to legislate and draw a line to not be crossed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way of the Spirit is a matter of the Heart</a:t>
            </a:r>
            <a:endParaRPr lang="en-US" sz="2000" dirty="0" smtClean="0">
              <a:solidFill>
                <a:schemeClr val="bg1"/>
              </a:solidFill>
              <a:latin typeface="Times New Roman" charset="0"/>
              <a:ea typeface="Times New Roman" charset="0"/>
              <a:cs typeface="Times New Roman" charset="0"/>
            </a:endParaRPr>
          </a:p>
        </p:txBody>
      </p:sp>
      <p:sp>
        <p:nvSpPr>
          <p:cNvPr id="14" name="TextBox 13"/>
          <p:cNvSpPr txBox="1"/>
          <p:nvPr/>
        </p:nvSpPr>
        <p:spPr>
          <a:xfrm>
            <a:off x="22349" y="2855636"/>
            <a:ext cx="8927593"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1.  </a:t>
            </a:r>
            <a:r>
              <a:rPr lang="en-US" sz="2000" dirty="0" smtClean="0">
                <a:solidFill>
                  <a:srgbClr val="FFFF00"/>
                </a:solidFill>
                <a:latin typeface="Comic Sans MS" charset="0"/>
                <a:ea typeface="Comic Sans MS" charset="0"/>
                <a:cs typeface="Comic Sans MS" charset="0"/>
              </a:rPr>
              <a:t>The Sabbath was made for man </a:t>
            </a:r>
            <a:r>
              <a:rPr lang="mr-IN" sz="2000" dirty="0" smtClean="0">
                <a:solidFill>
                  <a:srgbClr val="FFFF00"/>
                </a:solidFill>
                <a:latin typeface="Comic Sans MS" charset="0"/>
                <a:ea typeface="Comic Sans MS" charset="0"/>
                <a:cs typeface="Comic Sans MS" charset="0"/>
              </a:rPr>
              <a:t>–</a:t>
            </a:r>
            <a:r>
              <a:rPr lang="en-US" sz="2000" dirty="0" smtClean="0">
                <a:solidFill>
                  <a:srgbClr val="FFFF00"/>
                </a:solidFill>
                <a:latin typeface="Comic Sans MS" charset="0"/>
                <a:ea typeface="Comic Sans MS" charset="0"/>
                <a:cs typeface="Comic Sans MS" charset="0"/>
              </a:rPr>
              <a:t> not man for the Sabbath</a:t>
            </a:r>
            <a:endParaRPr lang="en-AU" sz="2000" dirty="0">
              <a:solidFill>
                <a:srgbClr val="FFFF00"/>
              </a:solidFill>
              <a:latin typeface="Comic Sans MS" charset="0"/>
              <a:ea typeface="Comic Sans MS" charset="0"/>
              <a:cs typeface="Comic Sans MS" charset="0"/>
            </a:endParaRPr>
          </a:p>
        </p:txBody>
      </p:sp>
      <p:sp>
        <p:nvSpPr>
          <p:cNvPr id="15" name="TextBox 14"/>
          <p:cNvSpPr txBox="1"/>
          <p:nvPr/>
        </p:nvSpPr>
        <p:spPr>
          <a:xfrm>
            <a:off x="22349" y="3769978"/>
            <a:ext cx="8927593"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2.  </a:t>
            </a:r>
            <a:r>
              <a:rPr lang="en-US" sz="2000" dirty="0" smtClean="0">
                <a:solidFill>
                  <a:srgbClr val="FFFF00"/>
                </a:solidFill>
                <a:latin typeface="Comic Sans MS" charset="0"/>
                <a:ea typeface="Comic Sans MS" charset="0"/>
                <a:cs typeface="Comic Sans MS" charset="0"/>
              </a:rPr>
              <a:t>The Son of Man is Lord, even of the Sabbath </a:t>
            </a:r>
            <a:endParaRPr lang="en-AU" sz="2000" dirty="0">
              <a:solidFill>
                <a:srgbClr val="FFFF00"/>
              </a:solidFill>
              <a:latin typeface="Comic Sans MS" charset="0"/>
              <a:ea typeface="Comic Sans MS" charset="0"/>
              <a:cs typeface="Comic Sans MS" charset="0"/>
            </a:endParaRPr>
          </a:p>
        </p:txBody>
      </p:sp>
      <p:sp>
        <p:nvSpPr>
          <p:cNvPr id="16" name="TextBox 15"/>
          <p:cNvSpPr txBox="1"/>
          <p:nvPr/>
        </p:nvSpPr>
        <p:spPr>
          <a:xfrm>
            <a:off x="9813" y="3129274"/>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law of need &amp; mercy, overrides the law of ceremony</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We are designed to rest (1 day in 7), but if it becomes a rule, we miss the point</a:t>
            </a:r>
            <a:endParaRPr lang="en-US" sz="2000" dirty="0" smtClean="0">
              <a:solidFill>
                <a:schemeClr val="bg1"/>
              </a:solidFill>
              <a:latin typeface="Times New Roman" charset="0"/>
              <a:ea typeface="Times New Roman" charset="0"/>
              <a:cs typeface="Times New Roman" charset="0"/>
            </a:endParaRPr>
          </a:p>
        </p:txBody>
      </p:sp>
      <p:sp>
        <p:nvSpPr>
          <p:cNvPr id="17" name="TextBox 16"/>
          <p:cNvSpPr txBox="1"/>
          <p:nvPr/>
        </p:nvSpPr>
        <p:spPr>
          <a:xfrm>
            <a:off x="22349" y="4081636"/>
            <a:ext cx="9121651"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Sabbath was made, for man to rest, but we rest </a:t>
            </a:r>
            <a:r>
              <a:rPr lang="en-US" sz="2000" b="1" u="sng" dirty="0" smtClean="0">
                <a:solidFill>
                  <a:schemeClr val="bg1"/>
                </a:solidFill>
                <a:latin typeface="Times New Roman" charset="0"/>
                <a:ea typeface="Times New Roman" charset="0"/>
                <a:cs typeface="Times New Roman" charset="0"/>
              </a:rPr>
              <a:t>in</a:t>
            </a:r>
            <a:r>
              <a:rPr lang="en-US" sz="2000" dirty="0" smtClean="0">
                <a:solidFill>
                  <a:schemeClr val="bg1"/>
                </a:solidFill>
                <a:latin typeface="Times New Roman" charset="0"/>
                <a:ea typeface="Times New Roman" charset="0"/>
                <a:cs typeface="Times New Roman" charset="0"/>
              </a:rPr>
              <a:t> the </a:t>
            </a:r>
            <a:r>
              <a:rPr lang="en-US" sz="2000" b="1" dirty="0" smtClean="0">
                <a:solidFill>
                  <a:schemeClr val="bg1"/>
                </a:solidFill>
                <a:latin typeface="Times New Roman" charset="0"/>
                <a:ea typeface="Times New Roman" charset="0"/>
                <a:cs typeface="Times New Roman" charset="0"/>
              </a:rPr>
              <a:t>Lord </a:t>
            </a:r>
            <a:r>
              <a:rPr lang="en-US" sz="2000" b="1" u="sng" dirty="0" smtClean="0">
                <a:solidFill>
                  <a:schemeClr val="bg1"/>
                </a:solidFill>
                <a:latin typeface="Times New Roman" charset="0"/>
                <a:ea typeface="Times New Roman" charset="0"/>
                <a:cs typeface="Times New Roman" charset="0"/>
              </a:rPr>
              <a:t>of</a:t>
            </a:r>
            <a:r>
              <a:rPr lang="en-US" sz="2000" b="1" dirty="0" smtClean="0">
                <a:solidFill>
                  <a:schemeClr val="bg1"/>
                </a:solidFill>
                <a:latin typeface="Times New Roman" charset="0"/>
                <a:ea typeface="Times New Roman" charset="0"/>
                <a:cs typeface="Times New Roman" charset="0"/>
              </a:rPr>
              <a:t> the Sabbath</a:t>
            </a:r>
          </a:p>
        </p:txBody>
      </p:sp>
      <p:sp>
        <p:nvSpPr>
          <p:cNvPr id="18" name="TextBox 17"/>
          <p:cNvSpPr txBox="1"/>
          <p:nvPr/>
        </p:nvSpPr>
        <p:spPr>
          <a:xfrm>
            <a:off x="25861" y="4422536"/>
            <a:ext cx="8927593" cy="707886"/>
          </a:xfrm>
          <a:prstGeom prst="rect">
            <a:avLst/>
          </a:prstGeom>
          <a:noFill/>
        </p:spPr>
        <p:txBody>
          <a:bodyPr wrap="square" rtlCol="0">
            <a:spAutoFit/>
          </a:bodyPr>
          <a:lstStyle/>
          <a:p>
            <a:pPr algn="ctr"/>
            <a:r>
              <a:rPr lang="en-US" sz="2000" dirty="0" smtClean="0">
                <a:solidFill>
                  <a:srgbClr val="FFFF00"/>
                </a:solidFill>
                <a:latin typeface="Times New Roman" charset="0"/>
                <a:ea typeface="Times New Roman" charset="0"/>
                <a:cs typeface="Times New Roman" charset="0"/>
              </a:rPr>
              <a:t>Jesus gets angry at hard heartedness </a:t>
            </a:r>
            <a:r>
              <a:rPr lang="mr-IN" sz="2000" dirty="0" smtClean="0">
                <a:solidFill>
                  <a:srgbClr val="FFFF00"/>
                </a:solidFill>
                <a:latin typeface="Times New Roman" charset="0"/>
                <a:ea typeface="Times New Roman" charset="0"/>
                <a:cs typeface="Times New Roman" charset="0"/>
              </a:rPr>
              <a:t>–</a:t>
            </a:r>
            <a:r>
              <a:rPr lang="en-US" sz="2000" dirty="0" smtClean="0">
                <a:solidFill>
                  <a:srgbClr val="FFFF00"/>
                </a:solidFill>
                <a:latin typeface="Times New Roman" charset="0"/>
                <a:ea typeface="Times New Roman" charset="0"/>
                <a:cs typeface="Times New Roman" charset="0"/>
              </a:rPr>
              <a:t> when the truth is staring us in the face,</a:t>
            </a:r>
          </a:p>
          <a:p>
            <a:pPr algn="ctr"/>
            <a:r>
              <a:rPr lang="en-US" sz="2000" dirty="0" smtClean="0">
                <a:solidFill>
                  <a:srgbClr val="FFFF00"/>
                </a:solidFill>
                <a:latin typeface="Times New Roman" charset="0"/>
                <a:ea typeface="Times New Roman" charset="0"/>
                <a:cs typeface="Times New Roman" charset="0"/>
              </a:rPr>
              <a:t>but we refuse to let it move us.</a:t>
            </a:r>
            <a:endParaRPr lang="en-AU" sz="2000" dirty="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855664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uiExpand="1" build="p"/>
      <p:bldP spid="14" grpId="0"/>
      <p:bldP spid="15" grpId="0"/>
      <p:bldP spid="16" grpId="0" uiExpand="1" build="p"/>
      <p:bldP spid="17" grpId="0" build="p"/>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284666"/>
            <a:ext cx="9121651" cy="1015663"/>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God created for 6 days, and on the 7th day </a:t>
            </a:r>
            <a:r>
              <a:rPr lang="en-US" sz="2000" dirty="0">
                <a:solidFill>
                  <a:schemeClr val="bg1"/>
                </a:solidFill>
                <a:latin typeface="Times New Roman" charset="0"/>
                <a:ea typeface="Times New Roman" charset="0"/>
                <a:cs typeface="Times New Roman" charset="0"/>
              </a:rPr>
              <a:t>He </a:t>
            </a:r>
            <a:r>
              <a:rPr lang="en-US" sz="2000" dirty="0" smtClean="0">
                <a:solidFill>
                  <a:schemeClr val="bg1"/>
                </a:solidFill>
                <a:latin typeface="Times New Roman" charset="0"/>
                <a:ea typeface="Times New Roman" charset="0"/>
                <a:cs typeface="Times New Roman" charset="0"/>
              </a:rPr>
              <a:t>rested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Resting </a:t>
            </a:r>
            <a:r>
              <a:rPr lang="en-US" sz="2000" dirty="0">
                <a:solidFill>
                  <a:schemeClr val="bg1"/>
                </a:solidFill>
                <a:latin typeface="Times New Roman" charset="0"/>
                <a:ea typeface="Times New Roman" charset="0"/>
                <a:cs typeface="Times New Roman" charset="0"/>
              </a:rPr>
              <a:t>on the 7</a:t>
            </a:r>
            <a:r>
              <a:rPr lang="en-US" sz="2000" baseline="30000" dirty="0">
                <a:solidFill>
                  <a:schemeClr val="bg1"/>
                </a:solidFill>
                <a:latin typeface="Times New Roman" charset="0"/>
                <a:ea typeface="Times New Roman" charset="0"/>
                <a:cs typeface="Times New Roman" charset="0"/>
              </a:rPr>
              <a:t>th</a:t>
            </a:r>
            <a:r>
              <a:rPr lang="en-US" sz="2000" dirty="0">
                <a:solidFill>
                  <a:schemeClr val="bg1"/>
                </a:solidFill>
                <a:latin typeface="Times New Roman" charset="0"/>
                <a:ea typeface="Times New Roman" charset="0"/>
                <a:cs typeface="Times New Roman" charset="0"/>
              </a:rPr>
              <a:t> day, was a sign that Israel were God’s </a:t>
            </a:r>
            <a:r>
              <a:rPr lang="en-US" sz="2000" dirty="0" smtClean="0">
                <a:solidFill>
                  <a:schemeClr val="bg1"/>
                </a:solidFill>
                <a:latin typeface="Times New Roman" charset="0"/>
                <a:ea typeface="Times New Roman" charset="0"/>
                <a:cs typeface="Times New Roman" charset="0"/>
              </a:rPr>
              <a:t>people</a:t>
            </a:r>
            <a:endParaRPr lang="en-US" sz="2000" dirty="0" smtClean="0">
              <a:solidFill>
                <a:schemeClr val="bg1"/>
              </a:solidFill>
              <a:latin typeface="Times New Roman" charset="0"/>
              <a:ea typeface="Times New Roman" charset="0"/>
              <a:cs typeface="Times New Roman" charset="0"/>
            </a:endParaRP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 sign for Israel, that they would know that God sanctifies them.</a:t>
            </a:r>
          </a:p>
        </p:txBody>
      </p:sp>
      <p:sp>
        <p:nvSpPr>
          <p:cNvPr id="5" name="TextBox 4"/>
          <p:cNvSpPr txBox="1"/>
          <p:nvPr/>
        </p:nvSpPr>
        <p:spPr>
          <a:xfrm>
            <a:off x="0" y="0"/>
            <a:ext cx="8927593" cy="400110"/>
          </a:xfrm>
          <a:prstGeom prst="rect">
            <a:avLst/>
          </a:prstGeom>
          <a:noFill/>
        </p:spPr>
        <p:txBody>
          <a:bodyPr wrap="square" rtlCol="0">
            <a:spAutoFit/>
          </a:bodyPr>
          <a:lstStyle/>
          <a:p>
            <a:pPr algn="ctr"/>
            <a:r>
              <a:rPr lang="en-AU" sz="2000" b="1" dirty="0" smtClean="0">
                <a:solidFill>
                  <a:srgbClr val="FFFF00"/>
                </a:solidFill>
                <a:latin typeface="Times New Roman" charset="0"/>
                <a:ea typeface="Times New Roman" charset="0"/>
                <a:cs typeface="Times New Roman" charset="0"/>
              </a:rPr>
              <a:t>The Sabbath Day </a:t>
            </a:r>
            <a:r>
              <a:rPr lang="mr-IN" sz="2000" b="1" dirty="0" smtClean="0">
                <a:solidFill>
                  <a:srgbClr val="FFFF00"/>
                </a:solidFill>
                <a:latin typeface="Times New Roman" charset="0"/>
                <a:ea typeface="Times New Roman" charset="0"/>
                <a:cs typeface="Times New Roman" charset="0"/>
              </a:rPr>
              <a:t>–</a:t>
            </a:r>
            <a:r>
              <a:rPr lang="en-AU" sz="2000" b="1" dirty="0" smtClean="0">
                <a:solidFill>
                  <a:srgbClr val="FFFF00"/>
                </a:solidFill>
                <a:latin typeface="Times New Roman" charset="0"/>
                <a:ea typeface="Times New Roman" charset="0"/>
                <a:cs typeface="Times New Roman" charset="0"/>
              </a:rPr>
              <a:t> To be Holy </a:t>
            </a:r>
            <a:r>
              <a:rPr lang="mr-IN" sz="2000" b="1" dirty="0" smtClean="0">
                <a:solidFill>
                  <a:srgbClr val="FFFF00"/>
                </a:solidFill>
                <a:latin typeface="Times New Roman" charset="0"/>
                <a:ea typeface="Times New Roman" charset="0"/>
                <a:cs typeface="Times New Roman" charset="0"/>
              </a:rPr>
              <a:t>–</a:t>
            </a:r>
            <a:r>
              <a:rPr lang="en-AU" sz="2000" b="1" dirty="0" smtClean="0">
                <a:solidFill>
                  <a:srgbClr val="FFFF00"/>
                </a:solidFill>
                <a:latin typeface="Times New Roman" charset="0"/>
                <a:ea typeface="Times New Roman" charset="0"/>
                <a:cs typeface="Times New Roman" charset="0"/>
              </a:rPr>
              <a:t> A Day of Rest</a:t>
            </a:r>
            <a:endParaRPr lang="en-AU" sz="2000" dirty="0">
              <a:solidFill>
                <a:srgbClr val="FFFF00"/>
              </a:solidFill>
              <a:latin typeface="Times New Roman" charset="0"/>
              <a:ea typeface="Times New Roman" charset="0"/>
              <a:cs typeface="Times New Roman" charset="0"/>
            </a:endParaRPr>
          </a:p>
        </p:txBody>
      </p:sp>
      <p:sp>
        <p:nvSpPr>
          <p:cNvPr id="14" name="TextBox 13"/>
          <p:cNvSpPr txBox="1"/>
          <p:nvPr/>
        </p:nvSpPr>
        <p:spPr>
          <a:xfrm>
            <a:off x="0" y="1184885"/>
            <a:ext cx="8927593"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1.  </a:t>
            </a:r>
            <a:r>
              <a:rPr lang="en-US" sz="2000" dirty="0" smtClean="0">
                <a:solidFill>
                  <a:srgbClr val="FFFF00"/>
                </a:solidFill>
                <a:latin typeface="Comic Sans MS" charset="0"/>
                <a:ea typeface="Comic Sans MS" charset="0"/>
                <a:cs typeface="Comic Sans MS" charset="0"/>
              </a:rPr>
              <a:t>The Sabbath was made for man </a:t>
            </a:r>
            <a:r>
              <a:rPr lang="mr-IN" sz="2000" dirty="0" smtClean="0">
                <a:solidFill>
                  <a:srgbClr val="FFFF00"/>
                </a:solidFill>
                <a:latin typeface="Comic Sans MS" charset="0"/>
                <a:ea typeface="Comic Sans MS" charset="0"/>
                <a:cs typeface="Comic Sans MS" charset="0"/>
              </a:rPr>
              <a:t>–</a:t>
            </a:r>
            <a:r>
              <a:rPr lang="en-US" sz="2000" dirty="0" smtClean="0">
                <a:solidFill>
                  <a:srgbClr val="FFFF00"/>
                </a:solidFill>
                <a:latin typeface="Comic Sans MS" charset="0"/>
                <a:ea typeface="Comic Sans MS" charset="0"/>
                <a:cs typeface="Comic Sans MS" charset="0"/>
              </a:rPr>
              <a:t> not man for the Sabbath</a:t>
            </a:r>
            <a:endParaRPr lang="en-AU" sz="2000" dirty="0">
              <a:solidFill>
                <a:srgbClr val="FFFF00"/>
              </a:solidFill>
              <a:latin typeface="Comic Sans MS" charset="0"/>
              <a:ea typeface="Comic Sans MS" charset="0"/>
              <a:cs typeface="Comic Sans MS" charset="0"/>
            </a:endParaRPr>
          </a:p>
        </p:txBody>
      </p:sp>
      <p:sp>
        <p:nvSpPr>
          <p:cNvPr id="15" name="TextBox 14"/>
          <p:cNvSpPr txBox="1"/>
          <p:nvPr/>
        </p:nvSpPr>
        <p:spPr>
          <a:xfrm>
            <a:off x="0" y="2099227"/>
            <a:ext cx="8927593"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2.  </a:t>
            </a:r>
            <a:r>
              <a:rPr lang="en-US" sz="2000" dirty="0" smtClean="0">
                <a:solidFill>
                  <a:srgbClr val="FFFF00"/>
                </a:solidFill>
                <a:latin typeface="Comic Sans MS" charset="0"/>
                <a:ea typeface="Comic Sans MS" charset="0"/>
                <a:cs typeface="Comic Sans MS" charset="0"/>
              </a:rPr>
              <a:t>The Son of Man is Lord, even of the Sabbath </a:t>
            </a:r>
            <a:endParaRPr lang="en-AU" sz="2000" dirty="0">
              <a:solidFill>
                <a:srgbClr val="FFFF00"/>
              </a:solidFill>
              <a:latin typeface="Comic Sans MS" charset="0"/>
              <a:ea typeface="Comic Sans MS" charset="0"/>
              <a:cs typeface="Comic Sans MS" charset="0"/>
            </a:endParaRPr>
          </a:p>
        </p:txBody>
      </p:sp>
      <p:sp>
        <p:nvSpPr>
          <p:cNvPr id="16" name="TextBox 15"/>
          <p:cNvSpPr txBox="1"/>
          <p:nvPr/>
        </p:nvSpPr>
        <p:spPr>
          <a:xfrm>
            <a:off x="-12536" y="1458523"/>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law of need &amp; mercy, overrides the law of ceremony</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We are designed to rest (1 day in 7), but if it becomes a rule, we miss the point</a:t>
            </a:r>
            <a:endParaRPr lang="en-US" sz="2000" dirty="0" smtClean="0">
              <a:solidFill>
                <a:schemeClr val="bg1"/>
              </a:solidFill>
              <a:latin typeface="Times New Roman" charset="0"/>
              <a:ea typeface="Times New Roman" charset="0"/>
              <a:cs typeface="Times New Roman" charset="0"/>
            </a:endParaRPr>
          </a:p>
        </p:txBody>
      </p:sp>
      <p:sp>
        <p:nvSpPr>
          <p:cNvPr id="17" name="TextBox 16"/>
          <p:cNvSpPr txBox="1"/>
          <p:nvPr/>
        </p:nvSpPr>
        <p:spPr>
          <a:xfrm>
            <a:off x="0" y="2410885"/>
            <a:ext cx="9121651"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Sabbath was made, for man to rest, but we rest </a:t>
            </a:r>
            <a:r>
              <a:rPr lang="en-US" sz="2000" b="1" u="sng" dirty="0" smtClean="0">
                <a:solidFill>
                  <a:schemeClr val="bg1"/>
                </a:solidFill>
                <a:latin typeface="Times New Roman" charset="0"/>
                <a:ea typeface="Times New Roman" charset="0"/>
                <a:cs typeface="Times New Roman" charset="0"/>
              </a:rPr>
              <a:t>in</a:t>
            </a:r>
            <a:r>
              <a:rPr lang="en-US" sz="2000" dirty="0" smtClean="0">
                <a:solidFill>
                  <a:schemeClr val="bg1"/>
                </a:solidFill>
                <a:latin typeface="Times New Roman" charset="0"/>
                <a:ea typeface="Times New Roman" charset="0"/>
                <a:cs typeface="Times New Roman" charset="0"/>
              </a:rPr>
              <a:t> the </a:t>
            </a:r>
            <a:r>
              <a:rPr lang="en-US" sz="2000" b="1" dirty="0" smtClean="0">
                <a:solidFill>
                  <a:schemeClr val="bg1"/>
                </a:solidFill>
                <a:latin typeface="Times New Roman" charset="0"/>
                <a:ea typeface="Times New Roman" charset="0"/>
                <a:cs typeface="Times New Roman" charset="0"/>
              </a:rPr>
              <a:t>Lord </a:t>
            </a:r>
            <a:r>
              <a:rPr lang="en-US" sz="2000" b="1" u="sng" dirty="0" smtClean="0">
                <a:solidFill>
                  <a:schemeClr val="bg1"/>
                </a:solidFill>
                <a:latin typeface="Times New Roman" charset="0"/>
                <a:ea typeface="Times New Roman" charset="0"/>
                <a:cs typeface="Times New Roman" charset="0"/>
              </a:rPr>
              <a:t>of</a:t>
            </a:r>
            <a:r>
              <a:rPr lang="en-US" sz="2000" b="1" dirty="0" smtClean="0">
                <a:solidFill>
                  <a:schemeClr val="bg1"/>
                </a:solidFill>
                <a:latin typeface="Times New Roman" charset="0"/>
                <a:ea typeface="Times New Roman" charset="0"/>
                <a:cs typeface="Times New Roman" charset="0"/>
              </a:rPr>
              <a:t> the Sabbath</a:t>
            </a:r>
          </a:p>
        </p:txBody>
      </p:sp>
      <p:sp>
        <p:nvSpPr>
          <p:cNvPr id="18" name="TextBox 17"/>
          <p:cNvSpPr txBox="1"/>
          <p:nvPr/>
        </p:nvSpPr>
        <p:spPr>
          <a:xfrm>
            <a:off x="3512" y="2751785"/>
            <a:ext cx="8927593" cy="707886"/>
          </a:xfrm>
          <a:prstGeom prst="rect">
            <a:avLst/>
          </a:prstGeom>
          <a:noFill/>
        </p:spPr>
        <p:txBody>
          <a:bodyPr wrap="square" rtlCol="0">
            <a:spAutoFit/>
          </a:bodyPr>
          <a:lstStyle/>
          <a:p>
            <a:pPr algn="ctr"/>
            <a:r>
              <a:rPr lang="en-US" sz="2000" dirty="0" smtClean="0">
                <a:solidFill>
                  <a:srgbClr val="FFFF00"/>
                </a:solidFill>
                <a:latin typeface="Times New Roman" charset="0"/>
                <a:ea typeface="Times New Roman" charset="0"/>
                <a:cs typeface="Times New Roman" charset="0"/>
              </a:rPr>
              <a:t>Jesus gets angry at hard heartedness </a:t>
            </a:r>
            <a:r>
              <a:rPr lang="mr-IN" sz="2000" dirty="0" smtClean="0">
                <a:solidFill>
                  <a:srgbClr val="FFFF00"/>
                </a:solidFill>
                <a:latin typeface="Times New Roman" charset="0"/>
                <a:ea typeface="Times New Roman" charset="0"/>
                <a:cs typeface="Times New Roman" charset="0"/>
              </a:rPr>
              <a:t>–</a:t>
            </a:r>
            <a:r>
              <a:rPr lang="en-US" sz="2000" smtClean="0">
                <a:solidFill>
                  <a:srgbClr val="FFFF00"/>
                </a:solidFill>
                <a:latin typeface="Times New Roman" charset="0"/>
                <a:ea typeface="Times New Roman" charset="0"/>
                <a:cs typeface="Times New Roman" charset="0"/>
              </a:rPr>
              <a:t> when the </a:t>
            </a:r>
            <a:r>
              <a:rPr lang="en-US" sz="2000" dirty="0" smtClean="0">
                <a:solidFill>
                  <a:srgbClr val="FFFF00"/>
                </a:solidFill>
                <a:latin typeface="Times New Roman" charset="0"/>
                <a:ea typeface="Times New Roman" charset="0"/>
                <a:cs typeface="Times New Roman" charset="0"/>
              </a:rPr>
              <a:t>truth is staring us in </a:t>
            </a:r>
            <a:r>
              <a:rPr lang="en-US" sz="2000" smtClean="0">
                <a:solidFill>
                  <a:srgbClr val="FFFF00"/>
                </a:solidFill>
                <a:latin typeface="Times New Roman" charset="0"/>
                <a:ea typeface="Times New Roman" charset="0"/>
                <a:cs typeface="Times New Roman" charset="0"/>
              </a:rPr>
              <a:t>the face,</a:t>
            </a:r>
          </a:p>
          <a:p>
            <a:pPr algn="ctr"/>
            <a:r>
              <a:rPr lang="en-US" sz="2000" smtClean="0">
                <a:solidFill>
                  <a:srgbClr val="FFFF00"/>
                </a:solidFill>
                <a:latin typeface="Times New Roman" charset="0"/>
                <a:ea typeface="Times New Roman" charset="0"/>
                <a:cs typeface="Times New Roman" charset="0"/>
              </a:rPr>
              <a:t>but </a:t>
            </a:r>
            <a:r>
              <a:rPr lang="en-US" sz="2000" dirty="0" smtClean="0">
                <a:solidFill>
                  <a:srgbClr val="FFFF00"/>
                </a:solidFill>
                <a:latin typeface="Times New Roman" charset="0"/>
                <a:ea typeface="Times New Roman" charset="0"/>
                <a:cs typeface="Times New Roman" charset="0"/>
              </a:rPr>
              <a:t>we refuse to let it move us.</a:t>
            </a:r>
            <a:endParaRPr lang="en-AU" sz="2000" dirty="0">
              <a:solidFill>
                <a:srgbClr val="FFFF00"/>
              </a:solidFill>
              <a:latin typeface="Times New Roman" charset="0"/>
              <a:ea typeface="Times New Roman" charset="0"/>
              <a:cs typeface="Times New Roman" charset="0"/>
            </a:endParaRPr>
          </a:p>
        </p:txBody>
      </p:sp>
      <p:sp>
        <p:nvSpPr>
          <p:cNvPr id="11" name="TextBox 10"/>
          <p:cNvSpPr txBox="1"/>
          <p:nvPr/>
        </p:nvSpPr>
        <p:spPr>
          <a:xfrm>
            <a:off x="45001" y="3878665"/>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Sabbath looked forward when we would rest from our works-based religion</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Don’t harden our hearts against God, but Believe</a:t>
            </a:r>
            <a:endParaRPr lang="en-US" sz="2000" dirty="0" smtClean="0">
              <a:solidFill>
                <a:schemeClr val="bg1"/>
              </a:solidFill>
              <a:latin typeface="Times New Roman" charset="0"/>
              <a:ea typeface="Times New Roman" charset="0"/>
              <a:cs typeface="Times New Roman" charset="0"/>
            </a:endParaRPr>
          </a:p>
        </p:txBody>
      </p:sp>
      <p:sp>
        <p:nvSpPr>
          <p:cNvPr id="13" name="TextBox 12"/>
          <p:cNvSpPr txBox="1"/>
          <p:nvPr/>
        </p:nvSpPr>
        <p:spPr>
          <a:xfrm>
            <a:off x="142031" y="3478555"/>
            <a:ext cx="5510089" cy="400110"/>
          </a:xfrm>
          <a:prstGeom prst="rect">
            <a:avLst/>
          </a:prstGeom>
          <a:noFill/>
        </p:spPr>
        <p:txBody>
          <a:bodyPr wrap="square" rtlCol="0">
            <a:spAutoFit/>
          </a:bodyPr>
          <a:lstStyle/>
          <a:p>
            <a:pPr algn="ctr"/>
            <a:r>
              <a:rPr lang="en-AU" sz="2000" b="1" u="sng" dirty="0" smtClean="0">
                <a:solidFill>
                  <a:srgbClr val="FFFF00"/>
                </a:solidFill>
                <a:latin typeface="Times New Roman" charset="0"/>
                <a:ea typeface="Times New Roman" charset="0"/>
                <a:cs typeface="Times New Roman" charset="0"/>
              </a:rPr>
              <a:t>The Sabbath </a:t>
            </a:r>
            <a:r>
              <a:rPr lang="en-US" sz="2000" b="1" u="sng" dirty="0" smtClean="0">
                <a:solidFill>
                  <a:srgbClr val="FFFF00"/>
                </a:solidFill>
                <a:latin typeface="Times New Roman" charset="0"/>
                <a:ea typeface="Times New Roman" charset="0"/>
                <a:cs typeface="Times New Roman" charset="0"/>
              </a:rPr>
              <a:t>Rest, is fulfilled in Jesus Christ</a:t>
            </a:r>
            <a:endParaRPr lang="en-AU" sz="2000" u="sng" dirty="0">
              <a:solidFill>
                <a:srgbClr val="FFFF00"/>
              </a:solidFill>
              <a:latin typeface="Times New Roman" charset="0"/>
              <a:ea typeface="Times New Roman" charset="0"/>
              <a:cs typeface="Times New Roman" charset="0"/>
            </a:endParaRPr>
          </a:p>
        </p:txBody>
      </p:sp>
      <p:cxnSp>
        <p:nvCxnSpPr>
          <p:cNvPr id="3" name="Straight Connector 2"/>
          <p:cNvCxnSpPr/>
          <p:nvPr/>
        </p:nvCxnSpPr>
        <p:spPr>
          <a:xfrm>
            <a:off x="22349" y="3459671"/>
            <a:ext cx="9014147" cy="0"/>
          </a:xfrm>
          <a:prstGeom prst="line">
            <a:avLst/>
          </a:prstGeom>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5940152" y="3541338"/>
            <a:ext cx="1629617" cy="400110"/>
          </a:xfrm>
          <a:prstGeom prst="rect">
            <a:avLst/>
          </a:prstGeom>
          <a:noFill/>
          <a:ln w="15875">
            <a:solidFill>
              <a:schemeClr val="accent1"/>
            </a:solidFill>
          </a:ln>
        </p:spPr>
        <p:txBody>
          <a:bodyPr wrap="square" rtlCol="0">
            <a:spAutoFit/>
          </a:bodyPr>
          <a:lstStyle/>
          <a:p>
            <a:pPr algn="ctr"/>
            <a:r>
              <a:rPr lang="en-US" sz="2000" dirty="0" smtClean="0">
                <a:solidFill>
                  <a:schemeClr val="bg1"/>
                </a:solidFill>
                <a:latin typeface="Times New Roman" charset="0"/>
                <a:ea typeface="Times New Roman" charset="0"/>
                <a:cs typeface="Times New Roman" charset="0"/>
              </a:rPr>
              <a:t>Hebrews 4</a:t>
            </a:r>
            <a:endParaRPr lang="en-US" sz="2000" b="1" dirty="0" smtClean="0">
              <a:solidFill>
                <a:schemeClr val="bg1"/>
              </a:solidFill>
              <a:latin typeface="Times New Roman" charset="0"/>
              <a:ea typeface="Times New Roman" charset="0"/>
              <a:cs typeface="Times New Roman" charset="0"/>
            </a:endParaRPr>
          </a:p>
        </p:txBody>
      </p:sp>
      <p:sp>
        <p:nvSpPr>
          <p:cNvPr id="20" name="TextBox 19"/>
          <p:cNvSpPr txBox="1"/>
          <p:nvPr/>
        </p:nvSpPr>
        <p:spPr>
          <a:xfrm>
            <a:off x="22349" y="4585692"/>
            <a:ext cx="9014147" cy="1015663"/>
          </a:xfrm>
          <a:prstGeom prst="rect">
            <a:avLst/>
          </a:prstGeom>
          <a:noFill/>
          <a:ln w="15875">
            <a:solidFill>
              <a:schemeClr val="bg1"/>
            </a:solid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No religious rule / requirement that Disciples of Jesus must rest on the Sabbath</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death &amp; resurrection of Jesus Christ has done away with the religious rule</a:t>
            </a:r>
          </a:p>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Now a heart issue for us to </a:t>
            </a:r>
            <a:r>
              <a:rPr lang="en-US" sz="2000" u="sng" dirty="0" smtClean="0">
                <a:solidFill>
                  <a:srgbClr val="FFFF00"/>
                </a:solidFill>
                <a:latin typeface="Times New Roman" charset="0"/>
                <a:ea typeface="Times New Roman" charset="0"/>
                <a:cs typeface="Times New Roman" charset="0"/>
              </a:rPr>
              <a:t>want</a:t>
            </a:r>
            <a:r>
              <a:rPr lang="en-US" sz="2000" dirty="0" smtClean="0">
                <a:solidFill>
                  <a:srgbClr val="FFFF00"/>
                </a:solidFill>
                <a:latin typeface="Times New Roman" charset="0"/>
                <a:ea typeface="Times New Roman" charset="0"/>
                <a:cs typeface="Times New Roman" charset="0"/>
              </a:rPr>
              <a:t> to keep the day holy;  rest;  do good;  worship</a:t>
            </a:r>
          </a:p>
        </p:txBody>
      </p:sp>
    </p:spTree>
    <p:extLst>
      <p:ext uri="{BB962C8B-B14F-4D97-AF65-F5344CB8AC3E}">
        <p14:creationId xmlns:p14="http://schemas.microsoft.com/office/powerpoint/2010/main" val="403356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uiExpand="1" build="p"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66073</TotalTime>
  <Words>524</Words>
  <Application>Microsoft Macintosh PowerPoint</Application>
  <PresentationFormat>On-screen Show (16:10)</PresentationFormat>
  <Paragraphs>54</Paragraphs>
  <Slides>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1143</cp:revision>
  <cp:lastPrinted>2018-10-27T07:54:24Z</cp:lastPrinted>
  <dcterms:created xsi:type="dcterms:W3CDTF">2016-11-04T06:28:01Z</dcterms:created>
  <dcterms:modified xsi:type="dcterms:W3CDTF">2018-10-27T07:57:30Z</dcterms:modified>
</cp:coreProperties>
</file>